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797675" cy="98567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5E677-C1B8-4B73-BC9D-A4C6BBC9D6D4}" type="datetimeFigureOut">
              <a:rPr lang="nb-NO" smtClean="0"/>
              <a:t>08.11.2018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97940-5F51-4BCB-B243-F2F2D85B56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82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97940-5F51-4BCB-B243-F2F2D85B562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74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E538-3EF2-47B9-B15F-45A3AF9F3093}" type="datetime1">
              <a:rPr lang="nb-NO" smtClean="0"/>
              <a:t>08.11.2018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AAC0-C29A-4649-B82E-C1CA445AACE9}" type="datetime1">
              <a:rPr lang="nb-NO" smtClean="0"/>
              <a:t>08.11.2018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1403-2702-4AD9-A137-F7F357608F6A}" type="datetime1">
              <a:rPr lang="nb-NO" smtClean="0"/>
              <a:t>08.11.2018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E869-BAF0-4B91-AF1B-FD2A2228EFC0}" type="datetime1">
              <a:rPr lang="nb-NO" smtClean="0"/>
              <a:t>08.11.2018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8403-8ADA-4231-ACFF-1ABF5E368F0D}" type="datetime1">
              <a:rPr lang="nb-NO" smtClean="0"/>
              <a:t>08.11.2018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C615-B3E1-4966-819D-7CFF4600AF20}" type="datetime1">
              <a:rPr lang="nb-NO" smtClean="0"/>
              <a:t>08.11.2018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E1FD-22F9-4805-8BB2-5806CC338B92}" type="datetime1">
              <a:rPr lang="nb-NO" smtClean="0"/>
              <a:t>08.11.2018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00D4-2554-4F0A-B431-118636EE76B3}" type="datetime1">
              <a:rPr lang="nb-NO" smtClean="0"/>
              <a:t>08.11.2018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C089-CD7C-46AD-991F-985FB5AC42B4}" type="datetime1">
              <a:rPr lang="nb-NO" smtClean="0"/>
              <a:t>08.11.2018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942B-0193-49C5-9E4E-44488DE5949E}" type="datetime1">
              <a:rPr lang="nb-NO" smtClean="0"/>
              <a:t>08.11.2018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2C91-2C74-4816-BF4C-ED05A9E2018F}" type="datetime1">
              <a:rPr lang="nb-NO" smtClean="0"/>
              <a:t>08.11.2018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4F0C25E-B032-4CB7-92D4-9F319546BAF7}" type="datetime1">
              <a:rPr lang="nb-NO" smtClean="0"/>
              <a:t>08.11.2018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7A7BD7-28B1-493E-9288-EA8EC0676A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Ny kommunelov ble vedtatt i Stortinget 08.06.2018 og erstatter kommuneloven fra  25.09.1992. </a:t>
            </a:r>
            <a:b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Deler av kommuneloven gjelder fra 01.07.2019 (bla. valg).  </a:t>
            </a:r>
            <a:b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Resterende trer i kraft 01.01.2020</a:t>
            </a:r>
            <a:r>
              <a:rPr lang="nb-NO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b-NO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8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r>
              <a:rPr lang="nb-NO" b="1" u="sng" dirty="0"/>
              <a:t>§ 14-1.</a:t>
            </a:r>
            <a:r>
              <a:rPr lang="nb-NO" b="1" i="1" u="sng" dirty="0"/>
              <a:t>Grunnleggende krav til </a:t>
            </a:r>
            <a:r>
              <a:rPr lang="nb-NO" b="1" i="1" u="sng" dirty="0" smtClean="0"/>
              <a:t>økonomiforvaltningen</a:t>
            </a:r>
            <a:r>
              <a:rPr lang="nb-NO" b="1" i="1" dirty="0" smtClean="0"/>
              <a:t/>
            </a:r>
            <a:br>
              <a:rPr lang="nb-NO" b="1" i="1" dirty="0" smtClean="0"/>
            </a:br>
            <a:endParaRPr lang="nb-NO" b="1" i="1" dirty="0" smtClean="0"/>
          </a:p>
          <a:p>
            <a:r>
              <a:rPr lang="nb-NO" dirty="0" smtClean="0"/>
              <a:t>Kommuner skal </a:t>
            </a:r>
            <a:r>
              <a:rPr lang="nb-NO" dirty="0"/>
              <a:t>forvalte økonomien slik at den </a:t>
            </a:r>
            <a:r>
              <a:rPr lang="nb-NO" b="1" dirty="0"/>
              <a:t>økonomiske handleevnen blir ivaretatt over tid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Kommuner </a:t>
            </a:r>
            <a:r>
              <a:rPr lang="nb-NO" dirty="0" smtClean="0"/>
              <a:t>skal </a:t>
            </a:r>
            <a:r>
              <a:rPr lang="nb-NO" dirty="0"/>
              <a:t>utarbeide samordnete og </a:t>
            </a:r>
            <a:r>
              <a:rPr lang="nb-NO" b="1" dirty="0"/>
              <a:t>realistiske planer for egen virksomhet og økonomi </a:t>
            </a:r>
            <a:r>
              <a:rPr lang="nb-NO" dirty="0"/>
              <a:t>og for lokalsamfunnets eller regionens utvikling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Kommuner </a:t>
            </a:r>
            <a:r>
              <a:rPr lang="nb-NO" dirty="0" smtClean="0"/>
              <a:t>skal </a:t>
            </a:r>
            <a:r>
              <a:rPr lang="nb-NO" b="1" dirty="0"/>
              <a:t>forvalte finansielle midler og gjeld på en måte som ikke innebærer vesentlig finansiell risiko</a:t>
            </a:r>
            <a:r>
              <a:rPr lang="nb-NO" dirty="0"/>
              <a:t>, blant annet slik at betalingsforpliktelser kan innfris ved forfall.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10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517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85000" lnSpcReduction="20000"/>
          </a:bodyPr>
          <a:lstStyle/>
          <a:p>
            <a:r>
              <a:rPr lang="nb-NO" b="1" u="sng" dirty="0"/>
              <a:t>§ 14-2.Kommunestyrets </a:t>
            </a:r>
            <a:r>
              <a:rPr lang="nb-NO" b="1" u="sng" dirty="0" smtClean="0"/>
              <a:t>plikter</a:t>
            </a:r>
            <a:br>
              <a:rPr lang="nb-NO" b="1" u="sng" dirty="0" smtClean="0"/>
            </a:br>
            <a:endParaRPr lang="nb-NO" b="1" u="sng" dirty="0"/>
          </a:p>
          <a:p>
            <a:r>
              <a:rPr lang="nb-NO" dirty="0"/>
              <a:t>Kommunestyret </a:t>
            </a:r>
            <a:r>
              <a:rPr lang="nb-NO" dirty="0" smtClean="0"/>
              <a:t>skal </a:t>
            </a:r>
            <a:r>
              <a:rPr lang="nb-NO" dirty="0"/>
              <a:t>selv </a:t>
            </a:r>
            <a:r>
              <a:rPr lang="nb-NO" dirty="0" smtClean="0"/>
              <a:t>vedta:</a:t>
            </a:r>
            <a:endParaRPr lang="nb-NO" dirty="0"/>
          </a:p>
          <a:p>
            <a:endParaRPr lang="nb-NO" dirty="0"/>
          </a:p>
          <a:p>
            <a:r>
              <a:rPr lang="nb-NO" dirty="0"/>
              <a:t>a) økonomiplanen og årsbudsjettet </a:t>
            </a:r>
          </a:p>
          <a:p>
            <a:endParaRPr lang="nb-NO" dirty="0"/>
          </a:p>
          <a:p>
            <a:r>
              <a:rPr lang="nb-NO" dirty="0"/>
              <a:t>b) årsregnskapene og årsberetningene </a:t>
            </a:r>
          </a:p>
          <a:p>
            <a:endParaRPr lang="nb-NO" dirty="0"/>
          </a:p>
          <a:p>
            <a:r>
              <a:rPr lang="nb-NO" dirty="0"/>
              <a:t>c) </a:t>
            </a:r>
            <a:r>
              <a:rPr lang="nb-NO" b="1" dirty="0"/>
              <a:t>finansielle måltall for utviklingen av kommunens </a:t>
            </a:r>
            <a:r>
              <a:rPr lang="nb-NO" b="1" dirty="0" smtClean="0"/>
              <a:t>økonomi </a:t>
            </a:r>
            <a:endParaRPr lang="nb-NO" b="1" dirty="0"/>
          </a:p>
          <a:p>
            <a:endParaRPr lang="nb-NO" dirty="0"/>
          </a:p>
          <a:p>
            <a:r>
              <a:rPr lang="nb-NO" dirty="0"/>
              <a:t>d) </a:t>
            </a:r>
            <a:r>
              <a:rPr lang="nb-NO" b="1" dirty="0"/>
              <a:t>regler for økonomiforvaltningen (økonomireglement) </a:t>
            </a:r>
          </a:p>
          <a:p>
            <a:endParaRPr lang="nb-NO" dirty="0"/>
          </a:p>
          <a:p>
            <a:r>
              <a:rPr lang="nb-NO" dirty="0"/>
              <a:t>e) </a:t>
            </a:r>
            <a:r>
              <a:rPr lang="nb-NO" b="1" dirty="0"/>
              <a:t>regler for finans- og gjeldsforvaltningen (finansreglement).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11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283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r>
              <a:rPr lang="nb-NO" b="1" u="sng" dirty="0"/>
              <a:t>§ </a:t>
            </a:r>
            <a:r>
              <a:rPr lang="nb-NO" b="1" u="sng" dirty="0" smtClean="0"/>
              <a:t>23-1.</a:t>
            </a:r>
            <a:r>
              <a:rPr lang="nb-NO" b="1" i="1" u="sng" dirty="0" smtClean="0"/>
              <a:t>Kontrollutvalget</a:t>
            </a:r>
          </a:p>
          <a:p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dirty="0" smtClean="0"/>
              <a:t>Kommunestyret velger </a:t>
            </a:r>
            <a:r>
              <a:rPr lang="nb-NO" dirty="0"/>
              <a:t>selv et kontrollutvalg som skal føre løpende kontroll på deres vegne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Kommunestyret </a:t>
            </a:r>
            <a:r>
              <a:rPr lang="nb-NO" dirty="0" smtClean="0"/>
              <a:t>velger </a:t>
            </a:r>
            <a:r>
              <a:rPr lang="nb-NO" dirty="0"/>
              <a:t>selv en leder, en nestleder og øvrige medlemmer og varamedlemmer til utvalget. </a:t>
            </a:r>
            <a:r>
              <a:rPr lang="nb-NO" b="1" dirty="0"/>
              <a:t>Lederen kan ikke være medlem av samme parti eller tilhøre samme gruppe som ordføreren. Utvalget skal ha minst fem medlemmer. </a:t>
            </a:r>
            <a:r>
              <a:rPr lang="nb-NO" dirty="0"/>
              <a:t>Minst ett medlem skal velges blant kommunestyrets </a:t>
            </a:r>
            <a:r>
              <a:rPr lang="nb-NO" dirty="0" smtClean="0"/>
              <a:t>medlemmer</a:t>
            </a:r>
            <a:r>
              <a:rPr lang="nb-NO" dirty="0"/>
              <a:t>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12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982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r>
              <a:rPr lang="nb-NO" b="1" u="sng" dirty="0"/>
              <a:t>§ </a:t>
            </a:r>
            <a:r>
              <a:rPr lang="nb-NO" b="1" u="sng" dirty="0" smtClean="0"/>
              <a:t>23-1.</a:t>
            </a:r>
            <a:r>
              <a:rPr lang="nb-NO" b="1" i="1" u="sng" dirty="0" smtClean="0"/>
              <a:t>Kontrollutvalget</a:t>
            </a:r>
            <a:br>
              <a:rPr lang="nb-NO" b="1" i="1" u="sng" dirty="0" smtClean="0"/>
            </a:br>
            <a:endParaRPr lang="nb-NO" b="1" i="1" u="sng" dirty="0"/>
          </a:p>
          <a:p>
            <a:r>
              <a:rPr lang="nb-NO" dirty="0"/>
              <a:t>Utelukket fra valg </a:t>
            </a:r>
            <a:r>
              <a:rPr lang="nb-NO" dirty="0" smtClean="0"/>
              <a:t>er:</a:t>
            </a:r>
            <a:br>
              <a:rPr lang="nb-NO" dirty="0" smtClean="0"/>
            </a:br>
            <a:endParaRPr lang="nb-NO" dirty="0" smtClean="0"/>
          </a:p>
          <a:p>
            <a:r>
              <a:rPr lang="nb-NO" b="1" dirty="0" smtClean="0"/>
              <a:t>g</a:t>
            </a:r>
            <a:r>
              <a:rPr lang="nb-NO" b="1" dirty="0"/>
              <a:t>) personer som har en ledende stilling, eller som er medlem eller varamedlem av styret eller bedriftsforsamlingen, i et selskap som kommunen </a:t>
            </a:r>
            <a:r>
              <a:rPr lang="nb-NO" b="1" dirty="0" smtClean="0"/>
              <a:t>har </a:t>
            </a:r>
            <a:r>
              <a:rPr lang="nb-NO" b="1" dirty="0"/>
              <a:t>eierinteresser i </a:t>
            </a:r>
          </a:p>
          <a:p>
            <a:endParaRPr lang="nb-NO" b="1" dirty="0"/>
          </a:p>
          <a:p>
            <a:r>
              <a:rPr lang="nb-NO" b="1" dirty="0"/>
              <a:t>h) personer som har en ledende stilling, eller som er medlem eller varamedlem av styret i et interkommunalt politisk råd eller et kommunalt oppgavefellesskap</a:t>
            </a:r>
            <a:r>
              <a:rPr lang="nb-NO" dirty="0"/>
              <a:t>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0506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70000" lnSpcReduction="20000"/>
          </a:bodyPr>
          <a:lstStyle/>
          <a:p>
            <a:r>
              <a:rPr lang="nb-NO" b="1" u="sng" dirty="0"/>
              <a:t>§ 23-6.Innsyn og undersøkelser i selskaper o.l</a:t>
            </a:r>
            <a:r>
              <a:rPr lang="nb-NO" b="1" u="sng" dirty="0" smtClean="0"/>
              <a:t>.</a:t>
            </a:r>
            <a:br>
              <a:rPr lang="nb-NO" b="1" u="sng" dirty="0" smtClean="0"/>
            </a:br>
            <a:endParaRPr lang="nb-NO" b="1" u="sng" dirty="0"/>
          </a:p>
          <a:p>
            <a:r>
              <a:rPr lang="nb-NO" dirty="0"/>
              <a:t>Kontrollutvalget kan kreve de opplysningene som er nødvendige for å gjennomføre sin kontroll, </a:t>
            </a:r>
            <a:r>
              <a:rPr lang="nb-NO" dirty="0" smtClean="0"/>
              <a:t>fra:</a:t>
            </a:r>
            <a:endParaRPr lang="nb-NO" dirty="0"/>
          </a:p>
          <a:p>
            <a:endParaRPr lang="nb-NO" dirty="0"/>
          </a:p>
          <a:p>
            <a:r>
              <a:rPr lang="nb-NO" dirty="0"/>
              <a:t>a) interkommunale selskaper etter IKS-loven </a:t>
            </a:r>
          </a:p>
          <a:p>
            <a:endParaRPr lang="nb-NO" dirty="0"/>
          </a:p>
          <a:p>
            <a:r>
              <a:rPr lang="nb-NO" dirty="0"/>
              <a:t>b) interkommunale politiske råd </a:t>
            </a:r>
          </a:p>
          <a:p>
            <a:endParaRPr lang="nb-NO" dirty="0"/>
          </a:p>
          <a:p>
            <a:r>
              <a:rPr lang="nb-NO" dirty="0"/>
              <a:t>c) kommunale oppgavefellesskap </a:t>
            </a:r>
          </a:p>
          <a:p>
            <a:endParaRPr lang="nb-NO" dirty="0"/>
          </a:p>
          <a:p>
            <a:r>
              <a:rPr lang="nb-NO" dirty="0"/>
              <a:t>d) aksjeselskap der en kommune </a:t>
            </a:r>
            <a:r>
              <a:rPr lang="nb-NO" dirty="0" smtClean="0"/>
              <a:t>alene </a:t>
            </a:r>
            <a:r>
              <a:rPr lang="nb-NO" dirty="0"/>
              <a:t>eller sammen med andre kommuner, fylkeskommuner eller interkommunale selskaper direkte eller indirekte eier alle aksjer.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14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939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u="sng" dirty="0">
                <a:solidFill>
                  <a:srgbClr val="073E87"/>
                </a:solidFill>
              </a:rPr>
              <a:t>§ 23-6.Innsyn og undersøkelser i selskaper o.l</a:t>
            </a:r>
            <a:r>
              <a:rPr lang="nb-NO" b="1" u="sng" dirty="0" smtClean="0">
                <a:solidFill>
                  <a:srgbClr val="073E87"/>
                </a:solidFill>
              </a:rPr>
              <a:t>.</a:t>
            </a:r>
            <a:br>
              <a:rPr lang="nb-NO" b="1" u="sng" dirty="0" smtClean="0">
                <a:solidFill>
                  <a:srgbClr val="073E87"/>
                </a:solidFill>
              </a:rPr>
            </a:br>
            <a:endParaRPr lang="nb-NO" b="1" u="sng" dirty="0" smtClean="0">
              <a:solidFill>
                <a:srgbClr val="073E87"/>
              </a:solidFill>
            </a:endParaRPr>
          </a:p>
          <a:p>
            <a:r>
              <a:rPr lang="nb-NO" dirty="0"/>
              <a:t>Kontrollutvalgets innsynsrett og rett til å foreta undersøkelser etter første og andre ledd gjelder på tilsvarende måte overfor </a:t>
            </a:r>
            <a:r>
              <a:rPr lang="nb-NO" b="1" dirty="0"/>
              <a:t>andre virksomheter som utfører oppgaver på vegne av </a:t>
            </a:r>
            <a:r>
              <a:rPr lang="nb-NO" b="1" dirty="0" smtClean="0"/>
              <a:t>kommunen. </a:t>
            </a:r>
            <a:r>
              <a:rPr lang="nb-NO" dirty="0"/>
              <a:t>Innsynet og undersøkelsene skal imidlertid bare omfatte det som er nødvendig for å undersøke om kontrakten blir oppfylt.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15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713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10000"/>
          </a:bodyPr>
          <a:lstStyle/>
          <a:p>
            <a:r>
              <a:rPr lang="nb-NO" b="1" u="sng" dirty="0"/>
              <a:t>§ </a:t>
            </a:r>
            <a:r>
              <a:rPr lang="nb-NO" b="1" u="sng" dirty="0" smtClean="0"/>
              <a:t>23-7.</a:t>
            </a:r>
            <a:r>
              <a:rPr lang="nb-NO" b="1" i="1" u="sng" dirty="0" smtClean="0"/>
              <a:t>Sekretariatet</a:t>
            </a:r>
            <a:br>
              <a:rPr lang="nb-NO" b="1" i="1" u="sng" dirty="0" smtClean="0"/>
            </a:b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dirty="0" smtClean="0"/>
              <a:t>Kommunestyret skal </a:t>
            </a:r>
            <a:r>
              <a:rPr lang="nb-NO" dirty="0"/>
              <a:t>sørge for at kontrollutvalget får sekretariatsbistand som tilfredsstiller utvalgets behov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/>
              <a:t>Sekretariatet skal påse at de sakene som behandles av kontrollutvalget, er forsvarlig utredet, og at utvalgets vedtak blir iverksatt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b="1" dirty="0"/>
              <a:t>Sekretariatet skal være uavhengig av kommunens </a:t>
            </a:r>
            <a:r>
              <a:rPr lang="nb-NO" b="1" dirty="0" smtClean="0"/>
              <a:t>administrasjon </a:t>
            </a:r>
            <a:r>
              <a:rPr lang="nb-NO" b="1" dirty="0"/>
              <a:t>og av den eller dem som utfører revisjon for </a:t>
            </a:r>
            <a:r>
              <a:rPr lang="nb-NO" b="1" dirty="0" smtClean="0"/>
              <a:t>kommunen</a:t>
            </a:r>
            <a:r>
              <a:rPr lang="nb-NO" dirty="0" smtClean="0"/>
              <a:t>.</a:t>
            </a:r>
            <a:endParaRPr lang="nb-NO" dirty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16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0122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/>
              <a:t>§ 24-6.</a:t>
            </a:r>
            <a:r>
              <a:rPr lang="nb-NO" b="1" i="1" dirty="0"/>
              <a:t>Revisors plikter ved utførelsen av </a:t>
            </a:r>
            <a:r>
              <a:rPr lang="nb-NO" b="1" i="1" dirty="0" smtClean="0"/>
              <a:t>regnskapsrevisjon</a:t>
            </a:r>
            <a:br>
              <a:rPr lang="nb-NO" b="1" i="1" dirty="0" smtClean="0"/>
            </a:br>
            <a:endParaRPr lang="nb-NO" dirty="0"/>
          </a:p>
          <a:p>
            <a:r>
              <a:rPr lang="nb-NO" dirty="0"/>
              <a:t>Revisor skal se etter om den økonomiske internkontrollen er ordnet på en betryggende måte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Revisor skal vurdere risikoen for at årsregnskapet ikke gir riktig informasjon som følge av misligheter og feil, og innhente tilstrekkelig informasjon til å vurdere om det foreligger lov- eller forskriftsbrudd som er av vesentlig betydning for årsregnskapet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b="1" dirty="0"/>
              <a:t>Revisor skal vurdere risikoen for brudd på kommunestyrets </a:t>
            </a:r>
            <a:r>
              <a:rPr lang="nb-NO" b="1" dirty="0" smtClean="0"/>
              <a:t>premisser </a:t>
            </a:r>
            <a:r>
              <a:rPr lang="nb-NO" b="1" dirty="0"/>
              <a:t>for bruken av bevilgningene, og innhente tilstrekkelig informasjon til å vurdere om årsregnskapet inneholder vesentlige avvik fra disse premissene.</a:t>
            </a:r>
            <a:endParaRPr lang="nb-NO" dirty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17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1916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70000" lnSpcReduction="20000"/>
          </a:bodyPr>
          <a:lstStyle/>
          <a:p>
            <a:r>
              <a:rPr lang="nb-NO" b="1" u="sng" dirty="0"/>
              <a:t>§ 24-9</a:t>
            </a:r>
            <a:r>
              <a:rPr lang="nb-NO" b="1" u="sng" dirty="0" smtClean="0"/>
              <a:t>. </a:t>
            </a:r>
            <a:r>
              <a:rPr lang="nb-NO" b="1" i="1" u="sng" dirty="0" smtClean="0"/>
              <a:t>Forenklet </a:t>
            </a:r>
            <a:r>
              <a:rPr lang="nb-NO" b="1" i="1" u="sng" dirty="0"/>
              <a:t>etterlevelseskontroll med økonomi- </a:t>
            </a:r>
            <a:r>
              <a:rPr lang="nb-NO" b="1" i="1" u="sng" dirty="0" smtClean="0"/>
              <a:t>forvaltningen</a:t>
            </a:r>
            <a:br>
              <a:rPr lang="nb-NO" b="1" i="1" u="sng" dirty="0" smtClean="0"/>
            </a:br>
            <a:endParaRPr lang="nb-NO" b="1" u="sng" dirty="0"/>
          </a:p>
          <a:p>
            <a:r>
              <a:rPr lang="nb-NO" dirty="0"/>
              <a:t>Regnskapsrevisor skal se etter om kommunens </a:t>
            </a:r>
            <a:r>
              <a:rPr lang="nb-NO" dirty="0" smtClean="0"/>
              <a:t>økonomiforvaltning </a:t>
            </a:r>
            <a:r>
              <a:rPr lang="nb-NO" dirty="0"/>
              <a:t>i hovedsak foregår i samsvar med bestemmelser og vedtak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Revisor skal basere oppgaven på en risiko- og vesentlighetsvurdering, </a:t>
            </a:r>
            <a:r>
              <a:rPr lang="nb-NO" b="1" dirty="0"/>
              <a:t>som skal legges fram for kontrollutvalget</a:t>
            </a:r>
            <a:r>
              <a:rPr lang="nb-NO" dirty="0"/>
              <a:t>. Revisor skal innhente tilstrekkelig informasjon til å vurdere om det foreligger brudd på lover, forskrifter eller vedtak, der bruddet er av vesentlig betydning for økonomiforvaltningen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b="1" dirty="0"/>
              <a:t>Revisor skal senest 30. juni avgi en skriftlig uttalelse til kontrollutvalget, med kopi til kommunedirektøren, om resultatet av kontrollen</a:t>
            </a:r>
            <a:r>
              <a:rPr lang="nb-NO" b="1" dirty="0" smtClean="0"/>
              <a:t>.</a:t>
            </a:r>
            <a:br>
              <a:rPr lang="nb-NO" b="1" dirty="0" smtClean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(Utvidelse av regnskapsrevisors ansvar og </a:t>
            </a:r>
            <a:r>
              <a:rPr lang="nb-NO" dirty="0" smtClean="0"/>
              <a:t>oppgaver. Noe </a:t>
            </a:r>
            <a:r>
              <a:rPr lang="nb-NO" dirty="0"/>
              <a:t>av det som i dag ligger under kontrollutvalgets «bestiller ansvar» overføres til regnskapsrevisor som fast kontroll.)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18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2141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40000" lnSpcReduction="20000"/>
          </a:bodyPr>
          <a:lstStyle/>
          <a:p>
            <a:r>
              <a:rPr lang="nb-NO" sz="6200" b="1" u="sng" dirty="0"/>
              <a:t>§ 25-1.Internkontroll i </a:t>
            </a:r>
            <a:r>
              <a:rPr lang="nb-NO" sz="6200" b="1" u="sng" dirty="0" smtClean="0"/>
              <a:t>kommunen</a:t>
            </a:r>
            <a:br>
              <a:rPr lang="nb-NO" sz="6200" b="1" u="sng" dirty="0" smtClean="0"/>
            </a:br>
            <a:endParaRPr lang="nb-NO" sz="6200" b="1" u="sng" dirty="0"/>
          </a:p>
          <a:p>
            <a:r>
              <a:rPr lang="nb-NO" sz="6200" dirty="0"/>
              <a:t>Kommuner </a:t>
            </a:r>
            <a:r>
              <a:rPr lang="nb-NO" sz="6200" dirty="0" smtClean="0"/>
              <a:t>skal </a:t>
            </a:r>
            <a:r>
              <a:rPr lang="nb-NO" sz="6200" dirty="0"/>
              <a:t>ha i</a:t>
            </a:r>
            <a:r>
              <a:rPr lang="nb-NO" sz="6200" b="1" dirty="0"/>
              <a:t>nternkontroll</a:t>
            </a:r>
            <a:r>
              <a:rPr lang="nb-NO" sz="6200" dirty="0"/>
              <a:t> med administrasjonens virksomhet for å sikre at lover og forskrifter følges. Kommunedirektøren i kommunen </a:t>
            </a:r>
            <a:r>
              <a:rPr lang="nb-NO" sz="6200" dirty="0" smtClean="0"/>
              <a:t>er </a:t>
            </a:r>
            <a:r>
              <a:rPr lang="nb-NO" sz="6200" dirty="0"/>
              <a:t>ansvarlig for internkontrollen.</a:t>
            </a:r>
          </a:p>
          <a:p>
            <a:endParaRPr lang="nb-NO" sz="6200" dirty="0"/>
          </a:p>
          <a:p>
            <a:r>
              <a:rPr lang="nb-NO" sz="6200" dirty="0"/>
              <a:t>Internkontrollen skal være </a:t>
            </a:r>
            <a:r>
              <a:rPr lang="nb-NO" sz="6200" b="1" dirty="0"/>
              <a:t>systematisk og tilpasses </a:t>
            </a:r>
            <a:r>
              <a:rPr lang="nb-NO" sz="6200" dirty="0"/>
              <a:t>virksomhetens størrelse, egenart, aktiviteter og risikoforhold.</a:t>
            </a:r>
          </a:p>
          <a:p>
            <a:endParaRPr lang="nb-NO" sz="6200" dirty="0"/>
          </a:p>
          <a:p>
            <a:endParaRPr lang="nb-NO" sz="6200" dirty="0"/>
          </a:p>
          <a:p>
            <a:endParaRPr lang="nb-NO" sz="6200" dirty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19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691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r>
              <a:rPr lang="nb-NO" b="1" u="sng" dirty="0"/>
              <a:t>§ 1-1.Lovens formål</a:t>
            </a:r>
          </a:p>
          <a:p>
            <a:r>
              <a:rPr lang="nb-NO" dirty="0"/>
              <a:t>Formålet med loven er å fremme det kommunale </a:t>
            </a:r>
            <a:r>
              <a:rPr lang="nb-NO" b="1" dirty="0" smtClean="0"/>
              <a:t>selvstyret</a:t>
            </a:r>
            <a:r>
              <a:rPr lang="nb-NO" dirty="0" smtClean="0"/>
              <a:t> </a:t>
            </a:r>
            <a:r>
              <a:rPr lang="nb-NO" dirty="0"/>
              <a:t>og legge nødvendige rammer for det.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Loven </a:t>
            </a:r>
            <a:r>
              <a:rPr lang="nb-NO" dirty="0"/>
              <a:t>skal legge til rette for det </a:t>
            </a:r>
            <a:r>
              <a:rPr lang="nb-NO" b="1" dirty="0"/>
              <a:t>lokale folkestyret </a:t>
            </a:r>
            <a:r>
              <a:rPr lang="nb-NO" dirty="0"/>
              <a:t>og et sterkt og representativt lokaldemokrati med aktiv innbyggerdeltakelse.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2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5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55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3993307"/>
          </a:xfrm>
        </p:spPr>
        <p:txBody>
          <a:bodyPr>
            <a:normAutofit fontScale="70000" lnSpcReduction="20000"/>
          </a:bodyPr>
          <a:lstStyle/>
          <a:p>
            <a:r>
              <a:rPr lang="nb-NO" b="1" u="sng" dirty="0"/>
              <a:t>§ 25-1.Internkontroll i kommunen </a:t>
            </a:r>
            <a:r>
              <a:rPr lang="nb-NO" b="1" u="sng" dirty="0" smtClean="0"/>
              <a:t/>
            </a:r>
            <a:br>
              <a:rPr lang="nb-NO" b="1" u="sng" dirty="0" smtClean="0"/>
            </a:br>
            <a:r>
              <a:rPr lang="nb-NO" b="1" u="sng" dirty="0" smtClean="0"/>
              <a:t/>
            </a:r>
            <a:br>
              <a:rPr lang="nb-NO" b="1" u="sng" dirty="0" smtClean="0"/>
            </a:br>
            <a:r>
              <a:rPr lang="nb-NO" dirty="0" smtClean="0"/>
              <a:t>Ved </a:t>
            </a:r>
            <a:r>
              <a:rPr lang="nb-NO" dirty="0"/>
              <a:t>internkontroll etter denne paragrafen skal </a:t>
            </a:r>
            <a:r>
              <a:rPr lang="nb-NO" dirty="0" smtClean="0"/>
              <a:t>kommunedirektøren:</a:t>
            </a:r>
            <a:endParaRPr lang="nb-NO" dirty="0"/>
          </a:p>
          <a:p>
            <a:endParaRPr lang="nb-NO" dirty="0"/>
          </a:p>
          <a:p>
            <a:r>
              <a:rPr lang="nb-NO" dirty="0"/>
              <a:t>a) utarbeide en beskrivelse av virksomhetens </a:t>
            </a:r>
            <a:r>
              <a:rPr lang="nb-NO" b="1" dirty="0"/>
              <a:t>hovedoppgaver, mål og organisering </a:t>
            </a:r>
          </a:p>
          <a:p>
            <a:endParaRPr lang="nb-NO" dirty="0"/>
          </a:p>
          <a:p>
            <a:r>
              <a:rPr lang="nb-NO" dirty="0"/>
              <a:t>b) ha nødvendige </a:t>
            </a:r>
            <a:r>
              <a:rPr lang="nb-NO" b="1" dirty="0"/>
              <a:t>rutiner og prosedyrer </a:t>
            </a:r>
          </a:p>
          <a:p>
            <a:endParaRPr lang="nb-NO" dirty="0"/>
          </a:p>
          <a:p>
            <a:r>
              <a:rPr lang="nb-NO" dirty="0"/>
              <a:t>c) avdekke og følge opp </a:t>
            </a:r>
            <a:r>
              <a:rPr lang="nb-NO" b="1" dirty="0"/>
              <a:t>avvik og risiko for avvik </a:t>
            </a:r>
          </a:p>
          <a:p>
            <a:endParaRPr lang="nb-NO" dirty="0"/>
          </a:p>
          <a:p>
            <a:r>
              <a:rPr lang="nb-NO" dirty="0"/>
              <a:t>d) </a:t>
            </a:r>
            <a:r>
              <a:rPr lang="nb-NO" b="1" dirty="0"/>
              <a:t>dokumentere internkontrollen </a:t>
            </a:r>
            <a:r>
              <a:rPr lang="nb-NO" dirty="0"/>
              <a:t>i den formen og det omfanget som er nødvendig </a:t>
            </a:r>
          </a:p>
          <a:p>
            <a:endParaRPr lang="nb-NO" dirty="0"/>
          </a:p>
          <a:p>
            <a:r>
              <a:rPr lang="nb-NO" dirty="0"/>
              <a:t>e) </a:t>
            </a:r>
            <a:r>
              <a:rPr lang="nb-NO" b="1" dirty="0"/>
              <a:t>evaluere</a:t>
            </a:r>
            <a:r>
              <a:rPr lang="nb-NO" dirty="0"/>
              <a:t> og ved behov forbedre skriftlige prosedyrer og andre tiltak for internkontroll.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20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6874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u="sng" dirty="0"/>
              <a:t>§ 25-2.Rapportering til kommunestyret </a:t>
            </a:r>
            <a:r>
              <a:rPr lang="nb-NO" b="1" u="sng" dirty="0" smtClean="0"/>
              <a:t>om </a:t>
            </a:r>
            <a:r>
              <a:rPr lang="nb-NO" b="1" u="sng" dirty="0"/>
              <a:t>internkontroll og statlig </a:t>
            </a:r>
            <a:r>
              <a:rPr lang="nb-NO" b="1" u="sng" dirty="0" smtClean="0"/>
              <a:t>tilsyn</a:t>
            </a:r>
            <a:br>
              <a:rPr lang="nb-NO" b="1" u="sng" dirty="0" smtClean="0"/>
            </a:br>
            <a:endParaRPr lang="nb-NO" b="1" u="sng" dirty="0"/>
          </a:p>
          <a:p>
            <a:r>
              <a:rPr lang="nb-NO" dirty="0"/>
              <a:t>Kommunedirektøren skal rapportere til kommunestyret </a:t>
            </a:r>
            <a:r>
              <a:rPr lang="nb-NO" dirty="0" smtClean="0"/>
              <a:t>om </a:t>
            </a:r>
            <a:r>
              <a:rPr lang="nb-NO" dirty="0"/>
              <a:t>internkontroll </a:t>
            </a:r>
            <a:r>
              <a:rPr lang="nb-NO" b="1" dirty="0"/>
              <a:t>og om resultater fra statlig tilsyn minst én gang i året</a:t>
            </a:r>
            <a:r>
              <a:rPr lang="nb-NO" dirty="0"/>
              <a:t>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21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1246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7500" lnSpcReduction="20000"/>
          </a:bodyPr>
          <a:lstStyle/>
          <a:p>
            <a:r>
              <a:rPr lang="nb-NO" b="1" u="sng" dirty="0"/>
              <a:t>§ </a:t>
            </a:r>
            <a:r>
              <a:rPr lang="nb-NO" b="1" u="sng" dirty="0" smtClean="0"/>
              <a:t>26-1.Eierskapsmelding</a:t>
            </a:r>
            <a:br>
              <a:rPr lang="nb-NO" b="1" u="sng" dirty="0" smtClean="0"/>
            </a:br>
            <a:endParaRPr lang="nb-NO" b="1" u="sng" dirty="0"/>
          </a:p>
          <a:p>
            <a:r>
              <a:rPr lang="nb-NO" dirty="0"/>
              <a:t>Kommuner </a:t>
            </a:r>
            <a:r>
              <a:rPr lang="nb-NO" dirty="0" smtClean="0"/>
              <a:t>skal </a:t>
            </a:r>
            <a:r>
              <a:rPr lang="nb-NO" dirty="0"/>
              <a:t>minst én gang i valgperioden utarbeide en eierskapsmelding som skal vedtas av kommunestyret </a:t>
            </a:r>
            <a:r>
              <a:rPr lang="nb-NO" dirty="0" smtClean="0"/>
              <a:t>selv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Eierskapsmeldingen skal </a:t>
            </a:r>
            <a:r>
              <a:rPr lang="nb-NO" dirty="0" smtClean="0"/>
              <a:t>inneholde:</a:t>
            </a:r>
            <a:endParaRPr lang="nb-NO" dirty="0"/>
          </a:p>
          <a:p>
            <a:endParaRPr lang="nb-NO" dirty="0"/>
          </a:p>
          <a:p>
            <a:r>
              <a:rPr lang="nb-NO" dirty="0"/>
              <a:t>a) kommunens </a:t>
            </a:r>
            <a:r>
              <a:rPr lang="nb-NO" b="1" dirty="0" smtClean="0"/>
              <a:t>prinsipper </a:t>
            </a:r>
            <a:r>
              <a:rPr lang="nb-NO" b="1" dirty="0"/>
              <a:t>for eierstyring </a:t>
            </a:r>
          </a:p>
          <a:p>
            <a:endParaRPr lang="nb-NO" dirty="0"/>
          </a:p>
          <a:p>
            <a:r>
              <a:rPr lang="nb-NO" dirty="0"/>
              <a:t>b) </a:t>
            </a:r>
            <a:r>
              <a:rPr lang="nb-NO" b="1" dirty="0"/>
              <a:t>en oversikt </a:t>
            </a:r>
            <a:r>
              <a:rPr lang="nb-NO" dirty="0"/>
              <a:t>over selskaper, kommunale </a:t>
            </a:r>
            <a:r>
              <a:rPr lang="nb-NO" dirty="0" smtClean="0"/>
              <a:t>foretak </a:t>
            </a:r>
            <a:r>
              <a:rPr lang="nb-NO" dirty="0"/>
              <a:t>og andre virksomheter som kommunen </a:t>
            </a:r>
            <a:r>
              <a:rPr lang="nb-NO" dirty="0" smtClean="0"/>
              <a:t>har </a:t>
            </a:r>
            <a:r>
              <a:rPr lang="nb-NO" dirty="0"/>
              <a:t>eierinteresser eller tilsvarende interesser </a:t>
            </a:r>
            <a:r>
              <a:rPr lang="nb-NO" dirty="0" smtClean="0"/>
              <a:t>i. </a:t>
            </a:r>
            <a:endParaRPr lang="nb-NO" dirty="0"/>
          </a:p>
          <a:p>
            <a:endParaRPr lang="nb-NO" dirty="0"/>
          </a:p>
          <a:p>
            <a:r>
              <a:rPr lang="nb-NO" dirty="0"/>
              <a:t>c) kommunens </a:t>
            </a:r>
            <a:r>
              <a:rPr lang="nb-NO" b="1" dirty="0" smtClean="0"/>
              <a:t>formål</a:t>
            </a:r>
            <a:r>
              <a:rPr lang="nb-NO" dirty="0" smtClean="0"/>
              <a:t> </a:t>
            </a:r>
            <a:r>
              <a:rPr lang="nb-NO" dirty="0"/>
              <a:t>med sine eierinteresser eller tilsvarende interesser i virksomhetene nevnt i bokstav b.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22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4272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85000" lnSpcReduction="20000"/>
          </a:bodyPr>
          <a:lstStyle/>
          <a:p>
            <a:r>
              <a:rPr lang="nb-NO" b="1" u="sng" dirty="0"/>
              <a:t>§ 30-7.</a:t>
            </a:r>
            <a:r>
              <a:rPr lang="nb-NO" b="1" i="1" u="sng" dirty="0"/>
              <a:t>Samordning mellom statlig tilsynsvirksomhet og </a:t>
            </a:r>
            <a:r>
              <a:rPr lang="nb-NO" b="1" i="1" u="sng" dirty="0" smtClean="0"/>
              <a:t>kommuner</a:t>
            </a:r>
            <a:endParaRPr lang="nb-NO" i="1" dirty="0"/>
          </a:p>
          <a:p>
            <a:endParaRPr lang="nb-NO" i="1" dirty="0" smtClean="0"/>
          </a:p>
          <a:p>
            <a:r>
              <a:rPr lang="nb-NO" dirty="0" smtClean="0"/>
              <a:t>Fylkesmannen </a:t>
            </a:r>
            <a:r>
              <a:rPr lang="nb-NO" dirty="0"/>
              <a:t>skal drøfte med kommunene </a:t>
            </a:r>
            <a:r>
              <a:rPr lang="nb-NO" dirty="0" smtClean="0"/>
              <a:t>prioritering </a:t>
            </a:r>
            <a:r>
              <a:rPr lang="nb-NO" dirty="0"/>
              <a:t>og gjennomføring av planlagte tilsyn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Statlige tilsynsmyndigheter skal i sin planlegging, prioritering og gjennomføring av tilsyn ta hensyn til det samlete statlige tilsynet med den enkelte kommunen </a:t>
            </a:r>
            <a:r>
              <a:rPr lang="nb-NO" b="1" dirty="0" smtClean="0"/>
              <a:t>og </a:t>
            </a:r>
            <a:r>
              <a:rPr lang="nb-NO" b="1" dirty="0"/>
              <a:t>til relevante forvaltningsrevisjonsrapporter. Tilsynsmyndighetene skal vurdere å utsette eller å ikke gjennomføre tilsyn hvis kommunen </a:t>
            </a:r>
            <a:r>
              <a:rPr lang="nb-NO" b="1" dirty="0" smtClean="0"/>
              <a:t>nylig </a:t>
            </a:r>
            <a:r>
              <a:rPr lang="nb-NO" b="1" dirty="0"/>
              <a:t>har gjennomført en kontroll med det samme temaet.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23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15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nb-NO" b="1" u="sng" dirty="0"/>
              <a:t>§ 5-1.Folkevalgte organer</a:t>
            </a:r>
          </a:p>
          <a:p>
            <a:r>
              <a:rPr lang="nb-NO" dirty="0"/>
              <a:t>Folkevalgte organer skal opprettes etter bestemmelsene i denne loven eller etter bestemmelser om slike organer i andre </a:t>
            </a:r>
            <a:r>
              <a:rPr lang="nb-NO" dirty="0" smtClean="0"/>
              <a:t>lover. Folkevalgte </a:t>
            </a:r>
            <a:r>
              <a:rPr lang="nb-NO" dirty="0"/>
              <a:t>organer etter denne loven </a:t>
            </a:r>
            <a:r>
              <a:rPr lang="nb-NO" dirty="0" smtClean="0"/>
              <a:t>er:</a:t>
            </a:r>
            <a:endParaRPr lang="nb-NO" dirty="0"/>
          </a:p>
          <a:p>
            <a:r>
              <a:rPr lang="nb-NO" dirty="0"/>
              <a:t>a)	</a:t>
            </a:r>
            <a:r>
              <a:rPr lang="nb-NO" dirty="0" smtClean="0"/>
              <a:t>kommunestyre</a:t>
            </a:r>
            <a:endParaRPr lang="nb-NO" dirty="0"/>
          </a:p>
          <a:p>
            <a:r>
              <a:rPr lang="nb-NO" dirty="0"/>
              <a:t>b)	</a:t>
            </a:r>
            <a:r>
              <a:rPr lang="nb-NO" dirty="0" smtClean="0"/>
              <a:t>formannskap</a:t>
            </a:r>
            <a:endParaRPr lang="nb-NO" dirty="0"/>
          </a:p>
          <a:p>
            <a:r>
              <a:rPr lang="nb-NO" dirty="0"/>
              <a:t>c)	</a:t>
            </a:r>
            <a:r>
              <a:rPr lang="nb-NO" dirty="0" smtClean="0"/>
              <a:t>kommuneråd</a:t>
            </a:r>
            <a:endParaRPr lang="nb-NO" dirty="0"/>
          </a:p>
          <a:p>
            <a:r>
              <a:rPr lang="nb-NO" dirty="0"/>
              <a:t>d)	</a:t>
            </a:r>
            <a:r>
              <a:rPr lang="nb-NO" dirty="0" smtClean="0"/>
              <a:t>utvalg</a:t>
            </a:r>
            <a:r>
              <a:rPr lang="nb-NO" dirty="0"/>
              <a:t>, inkludert kommunedelsutvalg og </a:t>
            </a:r>
            <a:r>
              <a:rPr lang="nb-NO" dirty="0" smtClean="0"/>
              <a:t>  	</a:t>
            </a:r>
            <a:r>
              <a:rPr lang="nb-NO" b="1" dirty="0" smtClean="0"/>
              <a:t>kontrollutvalg</a:t>
            </a:r>
            <a:endParaRPr lang="nb-NO" b="1" dirty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5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64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r>
              <a:rPr lang="nb-NO" b="1" u="sng" dirty="0"/>
              <a:t>§ </a:t>
            </a:r>
            <a:r>
              <a:rPr lang="nb-NO" b="1" u="sng" dirty="0" smtClean="0"/>
              <a:t>5-3.</a:t>
            </a:r>
            <a:r>
              <a:rPr lang="nb-NO" b="1" i="1" u="sng" dirty="0" smtClean="0"/>
              <a:t>Kommunestyre. </a:t>
            </a:r>
            <a:r>
              <a:rPr lang="nb-NO" b="1" i="1" u="sng" dirty="0"/>
              <a:t>Intern </a:t>
            </a:r>
            <a:r>
              <a:rPr lang="nb-NO" b="1" i="1" u="sng" dirty="0" smtClean="0"/>
              <a:t>delegering</a:t>
            </a:r>
          </a:p>
          <a:p>
            <a:endParaRPr lang="nb-NO" dirty="0" smtClean="0"/>
          </a:p>
          <a:p>
            <a:r>
              <a:rPr lang="nb-NO" dirty="0" smtClean="0"/>
              <a:t>Kommunestyret kan </a:t>
            </a:r>
            <a:r>
              <a:rPr lang="nb-NO" b="1" dirty="0"/>
              <a:t>delegere</a:t>
            </a:r>
            <a:r>
              <a:rPr lang="nb-NO" dirty="0"/>
              <a:t> myndighet til å treffe vedtak til andre folkevalgte organer, ordføreren eller kommunedirektøren innenfor rammene av denne loven eller annen lov</a:t>
            </a:r>
            <a:r>
              <a:rPr lang="nb-NO" dirty="0" smtClean="0"/>
              <a:t>.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4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946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92500" lnSpcReduction="10000"/>
          </a:bodyPr>
          <a:lstStyle/>
          <a:p>
            <a:r>
              <a:rPr lang="nb-NO" b="1" u="sng" dirty="0"/>
              <a:t>§ 5-4.</a:t>
            </a:r>
            <a:r>
              <a:rPr lang="nb-NO" b="1" i="1" u="sng" dirty="0"/>
              <a:t>Kommunestyrets </a:t>
            </a:r>
            <a:r>
              <a:rPr lang="nb-NO" b="1" i="1" u="sng" dirty="0" smtClean="0"/>
              <a:t>adgang </a:t>
            </a:r>
            <a:r>
              <a:rPr lang="nb-NO" b="1" i="1" u="sng" dirty="0"/>
              <a:t>til å delegere vedtaksmyndighet til andre rettssubjekter</a:t>
            </a:r>
            <a:endParaRPr lang="nb-NO" b="1" u="sng" dirty="0"/>
          </a:p>
          <a:p>
            <a:endParaRPr lang="nb-NO" dirty="0" smtClean="0"/>
          </a:p>
          <a:p>
            <a:r>
              <a:rPr lang="nb-NO" dirty="0"/>
              <a:t>For saker som gjelder lovpålagte oppgaver, kan kommunestyret </a:t>
            </a:r>
            <a:r>
              <a:rPr lang="nb-NO" b="1" dirty="0" smtClean="0"/>
              <a:t>delegere</a:t>
            </a:r>
            <a:r>
              <a:rPr lang="nb-NO" dirty="0" smtClean="0"/>
              <a:t> </a:t>
            </a:r>
            <a:r>
              <a:rPr lang="nb-NO" b="1" dirty="0"/>
              <a:t>myndigheten</a:t>
            </a:r>
            <a:r>
              <a:rPr lang="nb-NO" dirty="0"/>
              <a:t> til å treffe vedtak til andre rettssubjekter så langt lovgivningen åpner for det.</a:t>
            </a:r>
          </a:p>
          <a:p>
            <a:endParaRPr lang="nb-NO" dirty="0"/>
          </a:p>
          <a:p>
            <a:r>
              <a:rPr lang="nb-NO" dirty="0"/>
              <a:t>For andre saker kan kommunestyret </a:t>
            </a:r>
            <a:r>
              <a:rPr lang="nb-NO" b="1" dirty="0" smtClean="0"/>
              <a:t>delegere </a:t>
            </a:r>
            <a:r>
              <a:rPr lang="nb-NO" b="1" dirty="0"/>
              <a:t>myndighet </a:t>
            </a:r>
            <a:r>
              <a:rPr lang="nb-NO" dirty="0"/>
              <a:t>til å treffe vedtak til andre rettssubjekter hvis saken ikke har prinsipiell betydning.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5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38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10000"/>
          </a:bodyPr>
          <a:lstStyle/>
          <a:p>
            <a:r>
              <a:rPr lang="nb-NO" b="1" u="sng" dirty="0"/>
              <a:t>§ 5-13.Reglement for folkevalgte organer</a:t>
            </a:r>
          </a:p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Folkevalgte </a:t>
            </a:r>
            <a:r>
              <a:rPr lang="nb-NO" dirty="0"/>
              <a:t>organer skal ha </a:t>
            </a:r>
            <a:r>
              <a:rPr lang="nb-NO" b="1" dirty="0"/>
              <a:t>et reglement </a:t>
            </a:r>
            <a:r>
              <a:rPr lang="nb-NO" dirty="0"/>
              <a:t>som </a:t>
            </a:r>
            <a:r>
              <a:rPr lang="nb-NO" dirty="0" smtClean="0"/>
              <a:t>fastsetter:</a:t>
            </a:r>
          </a:p>
          <a:p>
            <a:endParaRPr lang="nb-NO" dirty="0"/>
          </a:p>
          <a:p>
            <a:r>
              <a:rPr lang="nb-NO" dirty="0"/>
              <a:t>a) organets virkeområde og eventuelle vedtaksmyndighet </a:t>
            </a:r>
          </a:p>
          <a:p>
            <a:endParaRPr lang="nb-NO" dirty="0"/>
          </a:p>
          <a:p>
            <a:r>
              <a:rPr lang="nb-NO" dirty="0"/>
              <a:t>b) tidsperioden som organet er opprettet for </a:t>
            </a:r>
          </a:p>
          <a:p>
            <a:endParaRPr lang="nb-NO" dirty="0"/>
          </a:p>
          <a:p>
            <a:r>
              <a:rPr lang="nb-NO" dirty="0"/>
              <a:t>c) eventuelle andre sentrale bestemmelser om organets virksomhet.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6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156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nb-NO" b="1" u="sng" dirty="0"/>
              <a:t>§ 5-14.</a:t>
            </a:r>
            <a:r>
              <a:rPr lang="nb-NO" b="1" i="1" u="sng" dirty="0"/>
              <a:t>Reglement for delegering og </a:t>
            </a:r>
            <a:r>
              <a:rPr lang="nb-NO" b="1" i="1" u="sng" dirty="0" smtClean="0"/>
              <a:t>innstilling</a:t>
            </a:r>
            <a:r>
              <a:rPr lang="nb-NO" b="1" i="1" dirty="0" smtClean="0"/>
              <a:t/>
            </a:r>
            <a:br>
              <a:rPr lang="nb-NO" b="1" i="1" dirty="0" smtClean="0"/>
            </a:br>
            <a:endParaRPr lang="nb-NO" b="1" i="1" dirty="0" smtClean="0"/>
          </a:p>
          <a:p>
            <a:r>
              <a:rPr lang="nb-NO" dirty="0" smtClean="0"/>
              <a:t>Kommunestyret fastsetter </a:t>
            </a:r>
            <a:r>
              <a:rPr lang="nb-NO" dirty="0"/>
              <a:t>selv et reglement for hvordan </a:t>
            </a:r>
            <a:r>
              <a:rPr lang="nb-NO" b="1" dirty="0"/>
              <a:t>vedtaksmyndighet og innstillingsrett skal delegeres</a:t>
            </a:r>
            <a:r>
              <a:rPr lang="nb-NO" dirty="0"/>
              <a:t>. Dette skal gjøres innen 31. desember året etter at </a:t>
            </a:r>
            <a:r>
              <a:rPr lang="nb-NO"/>
              <a:t>kommunestyret </a:t>
            </a:r>
            <a:r>
              <a:rPr lang="nb-NO" smtClean="0"/>
              <a:t>ble </a:t>
            </a:r>
            <a:r>
              <a:rPr lang="nb-NO" dirty="0"/>
              <a:t>konstituert.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Det </a:t>
            </a:r>
            <a:r>
              <a:rPr lang="nb-NO" dirty="0"/>
              <a:t>sist fastsatte reglementet og eventuelle andre vedtak om </a:t>
            </a:r>
            <a:r>
              <a:rPr lang="nb-NO" b="1" dirty="0"/>
              <a:t>delegering og innstillingsrett </a:t>
            </a:r>
            <a:r>
              <a:rPr lang="nb-NO" dirty="0"/>
              <a:t>gjelder inntil et nytt reglement er fastsatt.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7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592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nb-NO" b="1" u="sng" dirty="0"/>
              <a:t>§ 7-1.Konstituerende møte i kommunestyret og fylkestinget</a:t>
            </a:r>
            <a:endParaRPr lang="nb-NO" u="sng" dirty="0"/>
          </a:p>
          <a:p>
            <a:r>
              <a:rPr lang="nb-NO" dirty="0"/>
              <a:t>Som første sak i det konstituerende møtet tar kommunestyret </a:t>
            </a:r>
            <a:r>
              <a:rPr lang="nb-NO" dirty="0" smtClean="0"/>
              <a:t>stilling </a:t>
            </a:r>
            <a:r>
              <a:rPr lang="nb-NO" dirty="0"/>
              <a:t>til om kommunestyrevalget </a:t>
            </a:r>
            <a:r>
              <a:rPr lang="nb-NO" dirty="0" smtClean="0"/>
              <a:t>er </a:t>
            </a:r>
            <a:r>
              <a:rPr lang="nb-NO" dirty="0"/>
              <a:t>gyldig, jf. valgloven § 13-4 første ledd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Når det er avgjort at valg som nevnt i andre ledd er gyldig, velges </a:t>
            </a:r>
            <a:r>
              <a:rPr lang="nb-NO" dirty="0" smtClean="0"/>
              <a:t>formannskap, </a:t>
            </a:r>
            <a:r>
              <a:rPr lang="nb-NO" dirty="0"/>
              <a:t>ordfører, varaordfører </a:t>
            </a:r>
            <a:r>
              <a:rPr lang="nb-NO" b="1" dirty="0"/>
              <a:t>og kontrollutvalg</a:t>
            </a:r>
            <a:r>
              <a:rPr lang="nb-NO" dirty="0"/>
              <a:t> for den nye valgperioden.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8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55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85000" lnSpcReduction="20000"/>
          </a:bodyPr>
          <a:lstStyle/>
          <a:p>
            <a:r>
              <a:rPr lang="nb-NO" b="1" u="sng" dirty="0"/>
              <a:t>§ 13-1.</a:t>
            </a:r>
            <a:r>
              <a:rPr lang="nb-NO" b="1" i="1" u="sng" dirty="0"/>
              <a:t>Kommunedirektør. </a:t>
            </a:r>
            <a:r>
              <a:rPr lang="nb-NO" b="1" i="1" u="sng" dirty="0" smtClean="0"/>
              <a:t> Myndighet </a:t>
            </a:r>
            <a:r>
              <a:rPr lang="nb-NO" b="1" i="1" u="sng" dirty="0"/>
              <a:t>og </a:t>
            </a:r>
            <a:r>
              <a:rPr lang="nb-NO" b="1" i="1" u="sng" dirty="0" smtClean="0"/>
              <a:t>oppgaver</a:t>
            </a:r>
            <a:br>
              <a:rPr lang="nb-NO" b="1" i="1" u="sng" dirty="0" smtClean="0"/>
            </a:br>
            <a:endParaRPr lang="nb-NO" u="sng" dirty="0"/>
          </a:p>
          <a:p>
            <a:r>
              <a:rPr lang="nb-NO" dirty="0"/>
              <a:t>Kommunestyret </a:t>
            </a:r>
            <a:r>
              <a:rPr lang="nb-NO" dirty="0" smtClean="0"/>
              <a:t>ansetter </a:t>
            </a:r>
            <a:r>
              <a:rPr lang="nb-NO" dirty="0"/>
              <a:t>selv en </a:t>
            </a:r>
            <a:r>
              <a:rPr lang="nb-NO" b="1" dirty="0"/>
              <a:t>kommunedirektør</a:t>
            </a:r>
            <a:r>
              <a:rPr lang="nb-NO" dirty="0"/>
              <a:t>, som skal være leder av kommunens </a:t>
            </a:r>
            <a:r>
              <a:rPr lang="nb-NO" dirty="0" smtClean="0"/>
              <a:t>administrasjon.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Kommunedirektøren skal lede den samlete kommunale </a:t>
            </a:r>
            <a:r>
              <a:rPr lang="nb-NO" dirty="0" smtClean="0"/>
              <a:t>administrasjonen</a:t>
            </a:r>
            <a:r>
              <a:rPr lang="nb-NO" dirty="0"/>
              <a:t>, med de unntak som følger av lov, og innenfor de instrukser, retningslinjer eller pålegg kommunestyret eller fylkestinget gir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/>
          </a:p>
          <a:p>
            <a:r>
              <a:rPr lang="nb-NO" dirty="0"/>
              <a:t>Kommunedirektøren skal påse at saker som legges fram for folkevalgte organer, </a:t>
            </a:r>
            <a:r>
              <a:rPr lang="nb-NO" b="1" dirty="0"/>
              <a:t>er forsvarlig utredet</a:t>
            </a:r>
            <a:r>
              <a:rPr lang="nb-NO" dirty="0"/>
              <a:t>. Utredningen skal gi et faktisk og rettslig grunnlag for å treffe vedtak.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Opplæringsdag for kontrollutvalg, Kommunehuset Gjemnes 7.11.18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7BD7-28B1-493E-9288-EA8EC0676AAA}" type="slidenum">
              <a:rPr lang="nb-NO" smtClean="0"/>
              <a:t>9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Lov om kommuner og fylkeskommuner (kommuneloven)</a:t>
            </a:r>
            <a:b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300" b="1" dirty="0">
                <a:latin typeface="Arial" panose="020B0604020202020204" pitchFamily="34" charset="0"/>
                <a:cs typeface="Arial" panose="020B0604020202020204" pitchFamily="34" charset="0"/>
              </a:rPr>
              <a:t>01.01.2020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9456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686</Words>
  <Application>Microsoft Office PowerPoint</Application>
  <PresentationFormat>Skjermfremvisning (4:3)</PresentationFormat>
  <Paragraphs>189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4" baseType="lpstr">
      <vt:lpstr>Bølgeform</vt:lpstr>
      <vt:lpstr>Lov om kommuner og fylkeskommuner (kommuneloven)  Ny kommunelov ble vedtatt i Stortinget 08.06.2018 og erstatter kommuneloven fra  25.09.1992.    Deler av kommuneloven gjelder fra 01.07.2019 (bla. valg).   Resterende trer i kraft 01.01.2020. 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  <vt:lpstr>Lov om kommuner og fylkeskommuner (kommuneloven) 01.01.2020</vt:lpstr>
    </vt:vector>
  </TitlesOfParts>
  <Company>Molde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 om kommuner og fylkeskommuner (kommuneloven)  Ny kommunelov ble vedtatt i Stortinget 08.06.2018 og erstatter kommuneloven fra  25.09.1992.   Deler av kommuneloven gjelder fra 01.07.2019  (bla. valg).  Resterende trer i kraft 01.01.2020.</dc:title>
  <dc:creator>Talberg Sveinung</dc:creator>
  <cp:lastModifiedBy>Talberg Sveinung</cp:lastModifiedBy>
  <cp:revision>15</cp:revision>
  <cp:lastPrinted>2018-11-06T20:07:04Z</cp:lastPrinted>
  <dcterms:created xsi:type="dcterms:W3CDTF">2018-11-06T14:11:22Z</dcterms:created>
  <dcterms:modified xsi:type="dcterms:W3CDTF">2018-11-08T07:45:19Z</dcterms:modified>
</cp:coreProperties>
</file>